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57" r:id="rId4"/>
    <p:sldId id="260" r:id="rId5"/>
    <p:sldId id="259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9" r:id="rId14"/>
    <p:sldId id="270" r:id="rId15"/>
    <p:sldId id="268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8"/>
    <p:restoredTop sz="94674"/>
  </p:normalViewPr>
  <p:slideViewPr>
    <p:cSldViewPr>
      <p:cViewPr varScale="1">
        <p:scale>
          <a:sx n="124" d="100"/>
          <a:sy n="124" d="100"/>
        </p:scale>
        <p:origin x="1592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15AC01-48A5-4945-8B57-8B4FB369EE5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E31E6-575E-4B70-93CC-68F6334EFAC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9818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E31E6-575E-4B70-93CC-68F6334EFAC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3103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E31E6-575E-4B70-93CC-68F6334EFAC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149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E31E6-575E-4B70-93CC-68F6334EFAC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923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E31E6-575E-4B70-93CC-68F6334EFAC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1753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E31E6-575E-4B70-93CC-68F6334EFAC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4825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E31E6-575E-4B70-93CC-68F6334EFAC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243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8E66E5C8-7E8B-4714-B2FA-031F13ABA8E6}" type="slidenum">
              <a:rPr lang="de-DE" smtClean="0"/>
              <a:t>‹Nr.›</a:t>
            </a:fld>
            <a:endParaRPr lang="de-DE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CB83311-D13A-41A4-BB99-DFC717B4C58C}" type="datetimeFigureOut">
              <a:rPr lang="de-DE" smtClean="0"/>
              <a:t>29.05.18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storal-gestalten.de/" TargetMode="External"/><Relationship Id="rId7" Type="http://schemas.openxmlformats.org/officeDocument/2006/relationships/hyperlink" Target="http://www.harald-klein.koeln/" TargetMode="External"/><Relationship Id="rId2" Type="http://schemas.openxmlformats.org/officeDocument/2006/relationships/hyperlink" Target="http://www.sozialraum.de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kirche-am-ort.de/" TargetMode="External"/><Relationship Id="rId5" Type="http://schemas.openxmlformats.org/officeDocument/2006/relationships/hyperlink" Target="http://www.pastoraltheologie.de/" TargetMode="External"/><Relationship Id="rId4" Type="http://schemas.openxmlformats.org/officeDocument/2006/relationships/hyperlink" Target="https://www.bistum-trier.de/heraus-gerufen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solidFill>
            <a:schemeClr val="tx1"/>
          </a:solidFill>
        </p:spPr>
        <p:txBody>
          <a:bodyPr/>
          <a:lstStyle/>
          <a:p>
            <a:pPr algn="ctr"/>
            <a:r>
              <a:rPr lang="de-DE" sz="4400" dirty="0"/>
              <a:t>„Womit kann ich dienen?“</a:t>
            </a:r>
            <a:br>
              <a:rPr lang="de-DE" sz="4400" dirty="0"/>
            </a:br>
            <a:br>
              <a:rPr lang="de-DE" sz="4400" dirty="0"/>
            </a:br>
            <a:r>
              <a:rPr lang="de-DE" sz="3600" dirty="0"/>
              <a:t>Sozialraumorientierung in der Pastoral?</a:t>
            </a:r>
            <a:br>
              <a:rPr lang="de-DE" sz="3600" dirty="0"/>
            </a:br>
            <a:br>
              <a:rPr lang="de-DE" sz="3600" dirty="0"/>
            </a:br>
            <a:r>
              <a:rPr lang="de-DE" sz="3600" dirty="0"/>
              <a:t>Vortrag im Rahmen des </a:t>
            </a:r>
            <a:r>
              <a:rPr lang="de-DE" sz="3600"/>
              <a:t>Studienprojektes III </a:t>
            </a:r>
            <a:r>
              <a:rPr lang="de-DE" sz="3600" dirty="0"/>
              <a:t>von Lukas </a:t>
            </a:r>
            <a:r>
              <a:rPr lang="de-DE" sz="3600" dirty="0" err="1"/>
              <a:t>Nieß</a:t>
            </a:r>
            <a:br>
              <a:rPr lang="de-DE" sz="3200" dirty="0"/>
            </a:br>
            <a:endParaRPr lang="de-DE" sz="32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Präsentation: Harald Klein, </a:t>
            </a:r>
            <a:r>
              <a:rPr lang="de-DE" dirty="0" err="1"/>
              <a:t>Dipl.Theol</a:t>
            </a:r>
            <a:r>
              <a:rPr lang="de-DE" dirty="0"/>
              <a:t>. / </a:t>
            </a:r>
            <a:r>
              <a:rPr lang="de-DE" dirty="0" err="1"/>
              <a:t>Soz.Päd</a:t>
            </a:r>
            <a:r>
              <a:rPr lang="de-DE" dirty="0"/>
              <a:t>/</a:t>
            </a:r>
            <a:r>
              <a:rPr lang="de-DE" dirty="0" err="1"/>
              <a:t>Soz.Arb</a:t>
            </a:r>
            <a:r>
              <a:rPr lang="de-DE" dirty="0"/>
              <a:t>. MA </a:t>
            </a:r>
          </a:p>
        </p:txBody>
      </p:sp>
    </p:spTree>
    <p:extLst>
      <p:ext uri="{BB962C8B-B14F-4D97-AF65-F5344CB8AC3E}">
        <p14:creationId xmlns:p14="http://schemas.microsoft.com/office/powerpoint/2010/main" val="1761930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9976E-FBCF-144F-8C6D-A425CAD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3. Anleihen aus der Systemtheorie nach Niklas Luhmann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B20A46-B0D2-2047-BDB8-095CE460CE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de-DE" sz="1800" b="1" dirty="0"/>
              <a:t>Das Problem: </a:t>
            </a:r>
          </a:p>
          <a:p>
            <a:r>
              <a:rPr lang="de-DE" sz="1800" dirty="0"/>
              <a:t>Das Funktionssystem „Religion“ ruft nach einer „</a:t>
            </a:r>
            <a:r>
              <a:rPr lang="de-DE" sz="1800" dirty="0" err="1"/>
              <a:t>sozialraumorien-tierten</a:t>
            </a:r>
            <a:r>
              <a:rPr lang="de-DE" sz="1800" dirty="0"/>
              <a:t> Pastoral“...</a:t>
            </a:r>
          </a:p>
          <a:p>
            <a:r>
              <a:rPr lang="de-DE" sz="1800" dirty="0"/>
              <a:t>... „Sozialraumorientierung“ ist aber im Funktionssystem und  im Code des Systems „Soziale Arbeit“ angesiedelt!</a:t>
            </a:r>
          </a:p>
          <a:p>
            <a:endParaRPr lang="de-DE" sz="1000" dirty="0"/>
          </a:p>
          <a:p>
            <a:r>
              <a:rPr lang="de-DE" sz="1800" b="1" dirty="0"/>
              <a:t>Die Frage, die daraus entspringt:</a:t>
            </a:r>
          </a:p>
          <a:p>
            <a:r>
              <a:rPr lang="de-DE" sz="1800" dirty="0"/>
              <a:t>Wie und unter welchen Voraus-setzungen kann eine Evolution des Funktionssystems „Religion“ sich der Funktionen und des Codes des Systems „Soziale Arbeit“ bedienen?</a:t>
            </a:r>
            <a:endParaRPr lang="de-DE" sz="1800" b="1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57E153-2FB6-794B-A13F-CA3736F3CBF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1800" b="1" dirty="0"/>
              <a:t>Ein erstes Beispiel: </a:t>
            </a:r>
          </a:p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1800" dirty="0"/>
              <a:t>Die gesellschaftliche (Außen-) Wahrnehmung von Caritas und Diakonie...</a:t>
            </a:r>
          </a:p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1800" dirty="0"/>
              <a:t>vs. der binnenkirchlichen Sicht:</a:t>
            </a:r>
          </a:p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1800" dirty="0"/>
              <a:t>Neben- oder sogar Gegeneinander in der Codierung: “Hilfe/Nichthilfe“ vs. „Transzendenz/Immanenz“.</a:t>
            </a:r>
          </a:p>
          <a:p>
            <a:pPr>
              <a:lnSpc>
                <a:spcPct val="80000"/>
              </a:lnSpc>
              <a:spcBef>
                <a:spcPts val="480"/>
              </a:spcBef>
            </a:pPr>
            <a:endParaRPr lang="de-DE" sz="1800" dirty="0"/>
          </a:p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1800" b="1" dirty="0"/>
              <a:t>Ein zweites Beispiel:</a:t>
            </a:r>
          </a:p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1800" dirty="0"/>
              <a:t>Die „</a:t>
            </a:r>
            <a:r>
              <a:rPr lang="de-DE" sz="1800" b="1" dirty="0">
                <a:solidFill>
                  <a:srgbClr val="FF0000"/>
                </a:solidFill>
              </a:rPr>
              <a:t>S</a:t>
            </a:r>
            <a:r>
              <a:rPr lang="de-DE" sz="1800" dirty="0"/>
              <a:t>oziale Arbeit der Kirche“ vs. die „</a:t>
            </a:r>
            <a:r>
              <a:rPr lang="de-DE" sz="1800" b="1" dirty="0">
                <a:solidFill>
                  <a:srgbClr val="FF0000"/>
                </a:solidFill>
              </a:rPr>
              <a:t>s</a:t>
            </a:r>
            <a:r>
              <a:rPr lang="de-DE" sz="1800" dirty="0"/>
              <a:t>oziale Arbeit der Kirche“...</a:t>
            </a:r>
          </a:p>
          <a:p>
            <a:endParaRPr lang="de-DE" sz="18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857603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9976E-FBCF-144F-8C6D-A425CAD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4. Vier Paradigmen zum Verhältnis von Sozialwissenschaft und Pastoral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B20A46-B0D2-2047-BDB8-095CE460CE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6152" y="481583"/>
            <a:ext cx="3730752" cy="4748785"/>
          </a:xfrm>
        </p:spPr>
        <p:txBody>
          <a:bodyPr>
            <a:normAutofit lnSpcReduction="10000"/>
          </a:bodyPr>
          <a:lstStyle/>
          <a:p>
            <a:r>
              <a:rPr lang="de-DE" sz="1800" dirty="0">
                <a:solidFill>
                  <a:schemeClr val="tx1"/>
                </a:solidFill>
              </a:rPr>
              <a:t>Das „</a:t>
            </a:r>
            <a:r>
              <a:rPr lang="de-DE" sz="1800" dirty="0" err="1">
                <a:solidFill>
                  <a:schemeClr val="tx1"/>
                </a:solidFill>
              </a:rPr>
              <a:t>Ancilla</a:t>
            </a:r>
            <a:r>
              <a:rPr lang="de-DE" sz="1800" dirty="0">
                <a:solidFill>
                  <a:schemeClr val="tx1"/>
                </a:solidFill>
              </a:rPr>
              <a:t>-Paradigma“</a:t>
            </a:r>
          </a:p>
          <a:p>
            <a:endParaRPr lang="de-DE" sz="1800" dirty="0">
              <a:solidFill>
                <a:schemeClr val="tx1"/>
              </a:solidFill>
            </a:endParaRPr>
          </a:p>
          <a:p>
            <a:endParaRPr lang="de-DE" sz="1800" dirty="0">
              <a:solidFill>
                <a:schemeClr val="tx1"/>
              </a:solidFill>
            </a:endParaRPr>
          </a:p>
          <a:p>
            <a:r>
              <a:rPr lang="de-DE" sz="1800" dirty="0">
                <a:solidFill>
                  <a:schemeClr val="tx1"/>
                </a:solidFill>
              </a:rPr>
              <a:t>Das „Fremdprophetie-</a:t>
            </a:r>
            <a:br>
              <a:rPr lang="de-DE" sz="1800" dirty="0">
                <a:solidFill>
                  <a:schemeClr val="tx1"/>
                </a:solidFill>
              </a:rPr>
            </a:br>
            <a:r>
              <a:rPr lang="de-DE" sz="1800" dirty="0">
                <a:solidFill>
                  <a:schemeClr val="tx1"/>
                </a:solidFill>
              </a:rPr>
              <a:t>Paradigma“</a:t>
            </a:r>
          </a:p>
          <a:p>
            <a:endParaRPr lang="de-DE" sz="1800" dirty="0">
              <a:solidFill>
                <a:schemeClr val="tx1"/>
              </a:solidFill>
            </a:endParaRPr>
          </a:p>
          <a:p>
            <a:endParaRPr lang="de-DE" sz="1800" dirty="0">
              <a:solidFill>
                <a:schemeClr val="tx1"/>
              </a:solidFill>
            </a:endParaRPr>
          </a:p>
          <a:p>
            <a:r>
              <a:rPr lang="de-DE" sz="1800" dirty="0">
                <a:solidFill>
                  <a:schemeClr val="tx1"/>
                </a:solidFill>
              </a:rPr>
              <a:t>„Pastoraltheologie als Sozialwissenschaft“</a:t>
            </a:r>
          </a:p>
          <a:p>
            <a:endParaRPr lang="de-DE" sz="1800" dirty="0">
              <a:solidFill>
                <a:schemeClr val="tx1"/>
              </a:solidFill>
            </a:endParaRPr>
          </a:p>
          <a:p>
            <a:endParaRPr lang="de-DE" sz="1800" dirty="0"/>
          </a:p>
          <a:p>
            <a:r>
              <a:rPr lang="de-DE" sz="1800" dirty="0"/>
              <a:t>Das Paradigma der </a:t>
            </a:r>
            <a:r>
              <a:rPr lang="de-DE" sz="1800" dirty="0" err="1"/>
              <a:t>kon-vergierenden</a:t>
            </a:r>
            <a:r>
              <a:rPr lang="de-DE" sz="1800" dirty="0"/>
              <a:t> Optionen</a:t>
            </a:r>
          </a:p>
          <a:p>
            <a:endParaRPr lang="de-DE" sz="1800" dirty="0"/>
          </a:p>
          <a:p>
            <a:r>
              <a:rPr lang="de-DE" sz="1800" dirty="0"/>
              <a:t>Wissenschaftstheoretischer Hintergrund: Strukturalismus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b="1" dirty="0"/>
          </a:p>
          <a:p>
            <a:endParaRPr lang="de-DE" sz="1800" dirty="0"/>
          </a:p>
          <a:p>
            <a:endParaRPr lang="de-DE" sz="1800" dirty="0"/>
          </a:p>
          <a:p>
            <a:pPr marL="0" indent="0">
              <a:buNone/>
            </a:pPr>
            <a:endParaRPr lang="de-DE" sz="1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57E153-2FB6-794B-A13F-CA3736F3CBF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600" dirty="0"/>
          </a:p>
          <a:p>
            <a:endParaRPr lang="de-DE" sz="1600" dirty="0"/>
          </a:p>
          <a:p>
            <a:r>
              <a:rPr lang="de-DE" sz="1600" dirty="0"/>
              <a:t>Vgl. Mette, Nobert / Steinkamp, Hermann (1983): Sozialwissenschaften und Praktische Theologie, Düsseldorf.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A5E861-8167-A347-9886-49D64E493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481583"/>
            <a:ext cx="2736304" cy="37794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2BE6511-C168-254C-AA72-98D471822B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745" y="481583"/>
            <a:ext cx="590589" cy="59058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1E2652-839A-0A42-909C-F96800383C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745" y="1412776"/>
            <a:ext cx="590589" cy="59058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D5CE3D0-B2AC-864F-AEF2-82D4BE6A71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923" y="2560680"/>
            <a:ext cx="590589" cy="5905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F479B0E-81B7-5B41-B7D8-4298D4E0C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3464" y="3629875"/>
            <a:ext cx="642048" cy="60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9976E-FBCF-144F-8C6D-A425CAD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5. Die fünf Prinzipien der Sozialraum-orientierung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B20A46-B0D2-2047-BDB8-095CE460CE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6152" y="692696"/>
            <a:ext cx="3730752" cy="4537672"/>
          </a:xfrm>
        </p:spPr>
        <p:txBody>
          <a:bodyPr>
            <a:normAutofit/>
          </a:bodyPr>
          <a:lstStyle/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Orientierung an Interessen und am Willen</a:t>
            </a:r>
            <a:br>
              <a:rPr lang="de-DE" sz="1800" dirty="0"/>
            </a:br>
            <a:endParaRPr lang="de-DE" sz="1800" dirty="0"/>
          </a:p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Unterstützung von Eigeninitiative und Selbsthilfe </a:t>
            </a:r>
            <a:br>
              <a:rPr lang="de-DE" sz="1800" dirty="0"/>
            </a:br>
            <a:endParaRPr lang="de-DE" sz="1800" dirty="0"/>
          </a:p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Konzentration auf die Ressourcen der Menschen und des Sozialraums </a:t>
            </a:r>
            <a:br>
              <a:rPr lang="de-DE" sz="1800" dirty="0"/>
            </a:br>
            <a:endParaRPr lang="de-DE" sz="1800" dirty="0"/>
          </a:p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ziel- und bereichsübergreifende Sichtweise</a:t>
            </a:r>
            <a:br>
              <a:rPr lang="de-DE" sz="1800" dirty="0"/>
            </a:br>
            <a:endParaRPr lang="de-DE" sz="1800" dirty="0"/>
          </a:p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Kooperation und Koordination. </a:t>
            </a:r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57E153-2FB6-794B-A13F-CA3736F3CBF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600" dirty="0"/>
          </a:p>
          <a:p>
            <a:endParaRPr lang="de-DE" sz="1600" dirty="0"/>
          </a:p>
          <a:p>
            <a:r>
              <a:rPr lang="de-DE" sz="1600" dirty="0"/>
              <a:t>Vgl. grundlegend Wolfgang Hinte / Helga Treeß, (2014): Sozialraum-orientierung in der Jugendhilfe, Wiesbaden, 45-88. </a:t>
            </a:r>
          </a:p>
          <a:p>
            <a:r>
              <a:rPr lang="de-DE" sz="1600" dirty="0"/>
              <a:t>Diese Prinzipien werden in dieser Formulierung in der Fachliteratur übernommen.</a:t>
            </a:r>
          </a:p>
          <a:p>
            <a:endParaRPr lang="de-DE" sz="18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79788B0-535A-FD4B-A210-CEC85E909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692696"/>
            <a:ext cx="1492680" cy="24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7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A57AC3-B10B-284B-8BEF-7965338C7E6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Ein Beispiel für „Sozialraumorientierung </a:t>
            </a:r>
            <a:r>
              <a:rPr lang="de-DE" sz="3200" u="sng" dirty="0"/>
              <a:t>in</a:t>
            </a:r>
            <a:r>
              <a:rPr lang="de-DE" sz="3200" dirty="0"/>
              <a:t> der Pastoral“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59D7E56-70D1-CF4E-954C-050DE6542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93" y="116632"/>
            <a:ext cx="5126219" cy="4931728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34B2B19-A43A-BD47-A941-B09A59AF2D44}"/>
              </a:ext>
            </a:extLst>
          </p:cNvPr>
          <p:cNvSpPr txBox="1"/>
          <p:nvPr/>
        </p:nvSpPr>
        <p:spPr>
          <a:xfrm>
            <a:off x="6588224" y="3861048"/>
            <a:ext cx="23042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http://</a:t>
            </a:r>
            <a:r>
              <a:rPr lang="de-DE" sz="1600" dirty="0" err="1"/>
              <a:t>www.haus-damiano-kiel.de</a:t>
            </a:r>
            <a:r>
              <a:rPr lang="de-DE" sz="1600" dirty="0"/>
              <a:t>/</a:t>
            </a:r>
            <a:r>
              <a:rPr lang="de-DE" sz="1600" dirty="0" err="1"/>
              <a:t>index.php</a:t>
            </a:r>
            <a:r>
              <a:rPr lang="de-DE" sz="1600" dirty="0"/>
              <a:t>/</a:t>
            </a:r>
            <a:r>
              <a:rPr lang="de-DE" sz="1600" dirty="0" err="1"/>
              <a:t>home</a:t>
            </a:r>
            <a:r>
              <a:rPr lang="de-DE" sz="1600" dirty="0"/>
              <a:t>/das-post-</a:t>
            </a:r>
            <a:r>
              <a:rPr lang="de-DE" sz="1600" dirty="0" err="1"/>
              <a:t>cafe</a:t>
            </a:r>
            <a:endParaRPr lang="de-DE" sz="16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C71207-B56A-6F4A-A827-AB43CEA2D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113886"/>
            <a:ext cx="5291357" cy="457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6EEFAC9-1089-4B41-B25B-F2583DDC3C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411" y="571086"/>
            <a:ext cx="1786754" cy="122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32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AAFB79-7BAB-DB4E-ADE5-0D051844ADF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Ein Beispiel für </a:t>
            </a:r>
            <a:r>
              <a:rPr lang="de-DE" sz="3200" u="sng" dirty="0"/>
              <a:t>„Sozialraumorientierte Pastoral“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D17B0EA7-C3EF-664D-A8EC-9C44F6E1D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20" y="140815"/>
            <a:ext cx="7092280" cy="957201"/>
          </a:xfrm>
          <a:prstGeom prst="rect">
            <a:avLst/>
          </a:prstGeom>
        </p:spPr>
      </p:pic>
      <p:pic>
        <p:nvPicPr>
          <p:cNvPr id="22" name="Inhaltsplatzhalter 21">
            <a:extLst>
              <a:ext uri="{FF2B5EF4-FFF2-40B4-BE49-F238E27FC236}">
                <a16:creationId xmlns:a16="http://schemas.microsoft.com/office/drawing/2014/main" id="{3D576400-BC8B-694C-BC19-60C149128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179" y="1093936"/>
            <a:ext cx="5280220" cy="3965439"/>
          </a:xfr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89B82A38-6D66-B141-AC50-9743F8C95431}"/>
              </a:ext>
            </a:extLst>
          </p:cNvPr>
          <p:cNvSpPr txBox="1"/>
          <p:nvPr/>
        </p:nvSpPr>
        <p:spPr>
          <a:xfrm>
            <a:off x="5361856" y="4555286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https://</a:t>
            </a:r>
            <a:r>
              <a:rPr lang="de-DE" sz="1600" dirty="0" err="1"/>
              <a:t>www.clemens-mauritius.de</a:t>
            </a:r>
            <a:r>
              <a:rPr lang="de-DE" sz="1600" dirty="0"/>
              <a:t>/soziales/</a:t>
            </a:r>
            <a:r>
              <a:rPr lang="de-DE" sz="1600" dirty="0" err="1"/>
              <a:t>linkliste.html</a:t>
            </a:r>
            <a:endParaRPr lang="de-DE" sz="1600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96C16B7C-E21D-DE44-B631-E35BD056E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434" y="1772816"/>
            <a:ext cx="3084914" cy="93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9499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9976E-FBCF-144F-8C6D-A425CAD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6. Konsequenzen für eine “Sozialraumorientierte Pastoral“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B20A46-B0D2-2047-BDB8-095CE460CE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6152" y="692696"/>
            <a:ext cx="3730752" cy="4537672"/>
          </a:xfrm>
        </p:spPr>
        <p:txBody>
          <a:bodyPr>
            <a:normAutofit/>
          </a:bodyPr>
          <a:lstStyle/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Orientierung an Interessen und am Willen</a:t>
            </a:r>
            <a:br>
              <a:rPr lang="de-DE" sz="1800" dirty="0"/>
            </a:br>
            <a:endParaRPr lang="de-DE" sz="1800" dirty="0"/>
          </a:p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Unterstützung von Eigeninitiative und Selbsthilfe </a:t>
            </a:r>
            <a:br>
              <a:rPr lang="de-DE" sz="1800" dirty="0"/>
            </a:br>
            <a:endParaRPr lang="de-DE" sz="1800" dirty="0"/>
          </a:p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Konzentration auf die Ressourcen der Menschen und des Sozialraums </a:t>
            </a:r>
            <a:br>
              <a:rPr lang="de-DE" sz="1800" dirty="0"/>
            </a:br>
            <a:endParaRPr lang="de-DE" sz="1800" dirty="0"/>
          </a:p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ziel- und bereichsübergreifende Sichtweise</a:t>
            </a:r>
            <a:br>
              <a:rPr lang="de-DE" sz="1800" dirty="0"/>
            </a:br>
            <a:endParaRPr lang="de-DE" sz="1800" dirty="0"/>
          </a:p>
          <a:p>
            <a:pPr marL="342000" indent="-342000">
              <a:lnSpc>
                <a:spcPct val="80000"/>
              </a:lnSpc>
              <a:spcBef>
                <a:spcPts val="480"/>
              </a:spcBef>
              <a:buFont typeface="+mj-lt"/>
              <a:buAutoNum type="arabicParenBoth"/>
            </a:pPr>
            <a:r>
              <a:rPr lang="de-DE" sz="1800" dirty="0"/>
              <a:t>Kooperation und Koordination </a:t>
            </a:r>
          </a:p>
          <a:p>
            <a:endParaRPr lang="de-DE" sz="1800" dirty="0"/>
          </a:p>
          <a:p>
            <a:endParaRPr lang="de-DE" sz="1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57E153-2FB6-794B-A13F-CA3736F3C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02352" y="692696"/>
            <a:ext cx="3730752" cy="4537672"/>
          </a:xfrm>
        </p:spPr>
        <p:txBody>
          <a:bodyPr>
            <a:normAutofit/>
          </a:bodyPr>
          <a:lstStyle/>
          <a:p>
            <a:r>
              <a:rPr lang="de-DE" sz="1800" b="1" dirty="0"/>
              <a:t>Diözese Trier: </a:t>
            </a:r>
            <a:br>
              <a:rPr lang="de-DE" sz="1800" b="1" dirty="0"/>
            </a:br>
            <a:r>
              <a:rPr lang="de-DE" sz="1800" dirty="0"/>
              <a:t>Diözesansynode 2016: Herausgerufen - „Die Sozialraumorientierung wird der Seelsorge, der Katechese, der sozial-caritativen Arbeit als Handlungsgrundlage verbindlich zugrunde gelegt. </a:t>
            </a:r>
            <a:r>
              <a:rPr lang="de-DE" sz="1800" u="sng" dirty="0"/>
              <a:t>Es ist ein Konzept zu entwickeln, wie Pfarreien, Verbände, sozial-</a:t>
            </a:r>
            <a:r>
              <a:rPr lang="de-DE" sz="1800" u="sng" dirty="0" err="1"/>
              <a:t>caritatve</a:t>
            </a:r>
            <a:r>
              <a:rPr lang="de-DE" sz="1800" u="sng" dirty="0"/>
              <a:t> Einrichtungen und weitere Partner in den Sozialräumen jeweils gemeinsam ihre verschiedenen Aufgaben wahrnehmen können.“ </a:t>
            </a:r>
            <a:r>
              <a:rPr lang="de-DE" sz="1800" i="1" dirty="0"/>
              <a:t>(konzeptioneller Ruf) 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347316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9976E-FBCF-144F-8C6D-A425CAD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6. Konsequenzen für eine “Sozialraumorientierte Pastoral“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B20A46-B0D2-2047-BDB8-095CE460CE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6152" y="692696"/>
            <a:ext cx="3730752" cy="45376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Both"/>
            </a:pPr>
            <a:r>
              <a:rPr lang="de-DE" sz="1800" dirty="0"/>
              <a:t>Orientierung an Interessen und am Willen</a:t>
            </a:r>
            <a:br>
              <a:rPr lang="de-DE" sz="1800" dirty="0"/>
            </a:br>
            <a:endParaRPr lang="de-DE" sz="1800" dirty="0"/>
          </a:p>
          <a:p>
            <a:pPr marL="514350" indent="-514350">
              <a:buFont typeface="+mj-lt"/>
              <a:buAutoNum type="arabicParenBoth"/>
            </a:pPr>
            <a:r>
              <a:rPr lang="de-DE" sz="1800" dirty="0"/>
              <a:t>Unterstützung von Eigeninitiative und Selbsthilfe </a:t>
            </a:r>
            <a:br>
              <a:rPr lang="de-DE" sz="1800" dirty="0"/>
            </a:br>
            <a:endParaRPr lang="de-DE" sz="1800" dirty="0"/>
          </a:p>
          <a:p>
            <a:pPr marL="514350" indent="-514350">
              <a:buFont typeface="+mj-lt"/>
              <a:buAutoNum type="arabicParenBoth"/>
            </a:pPr>
            <a:r>
              <a:rPr lang="de-DE" sz="1800" dirty="0"/>
              <a:t>Konzentration auf die </a:t>
            </a:r>
            <a:r>
              <a:rPr lang="de-DE" sz="1800" dirty="0" err="1"/>
              <a:t>Ressour-cen</a:t>
            </a:r>
            <a:r>
              <a:rPr lang="de-DE" sz="1800" dirty="0"/>
              <a:t> der Menschen und des Sozialraums </a:t>
            </a:r>
            <a:br>
              <a:rPr lang="de-DE" sz="1800" dirty="0"/>
            </a:br>
            <a:endParaRPr lang="de-DE" sz="1800" dirty="0"/>
          </a:p>
          <a:p>
            <a:pPr marL="514350" indent="-514350">
              <a:buFont typeface="+mj-lt"/>
              <a:buAutoNum type="arabicParenBoth"/>
            </a:pPr>
            <a:r>
              <a:rPr lang="de-DE" sz="1800" dirty="0"/>
              <a:t>ziel- und bereichsübergreifende Sichtweise</a:t>
            </a:r>
            <a:br>
              <a:rPr lang="de-DE" sz="1800" dirty="0"/>
            </a:br>
            <a:endParaRPr lang="de-DE" sz="1800" dirty="0"/>
          </a:p>
          <a:p>
            <a:pPr marL="514350" indent="-514350">
              <a:buFont typeface="+mj-lt"/>
              <a:buAutoNum type="arabicParenBoth"/>
            </a:pPr>
            <a:r>
              <a:rPr lang="de-DE" sz="1800" dirty="0"/>
              <a:t>Kooperation und Koordination</a:t>
            </a:r>
          </a:p>
          <a:p>
            <a:endParaRPr lang="de-DE" sz="1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57E153-2FB6-794B-A13F-CA3736F3C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02352" y="692696"/>
            <a:ext cx="3730752" cy="453767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r>
              <a:rPr lang="de-DE" sz="1800" dirty="0"/>
              <a:t>Statt von einem „Konzept“ der Sozialraumorientierten Pastoral soll von einem Wirken  entsprechend der „Fünf Prinzipien der Sozialraum-orientierung“ gesprochen werden.</a:t>
            </a:r>
          </a:p>
          <a:p>
            <a:pPr>
              <a:buFont typeface="Wingdings" pitchFamily="2" charset="2"/>
              <a:buChar char="Ø"/>
            </a:pPr>
            <a:endParaRPr lang="de-DE" sz="900" dirty="0"/>
          </a:p>
          <a:p>
            <a:pPr>
              <a:buFont typeface="Wingdings" pitchFamily="2" charset="2"/>
              <a:buChar char="Ø"/>
            </a:pPr>
            <a:r>
              <a:rPr lang="de-DE" sz="1800" dirty="0"/>
              <a:t>Pastoraltheologisch muss im Vorfeld untersucht werden, inwieweit diese Prinzipien aus dem „Code“ des Systems „Soziale Arbeit“ (Hilfe/Nichthilfe) in den „Code“ des Funktionssystems Religion („Transzendenz/ Immanenz) „übersetzt“ werden können...,</a:t>
            </a:r>
          </a:p>
          <a:p>
            <a:pPr>
              <a:buFont typeface="Wingdings" pitchFamily="2" charset="2"/>
              <a:buChar char="Ø"/>
            </a:pPr>
            <a:endParaRPr lang="de-DE" sz="900" dirty="0"/>
          </a:p>
          <a:p>
            <a:pPr>
              <a:buFont typeface="Wingdings" pitchFamily="2" charset="2"/>
              <a:buChar char="Ø"/>
            </a:pPr>
            <a:r>
              <a:rPr lang="de-DE" sz="1800" dirty="0"/>
              <a:t>... d.h. in strukturalistischem Sinne exegetisch, sozialethisch und lehramtlich Übereinstimmung finden („konvergierende Optionen“).</a:t>
            </a:r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40069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9976E-FBCF-144F-8C6D-A425CAD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6. Konsequenzen für eine “Sozialraumorientierte Pastoral“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B20A46-B0D2-2047-BDB8-095CE460CE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6152" y="692696"/>
            <a:ext cx="3730752" cy="4537672"/>
          </a:xfrm>
        </p:spPr>
        <p:txBody>
          <a:bodyPr>
            <a:normAutofit/>
          </a:bodyPr>
          <a:lstStyle/>
          <a:p>
            <a:r>
              <a:rPr lang="de-DE" sz="1800" b="1" dirty="0"/>
              <a:t>Diözese Trier: </a:t>
            </a:r>
            <a:br>
              <a:rPr lang="de-DE" sz="1800" b="1" dirty="0"/>
            </a:br>
            <a:r>
              <a:rPr lang="de-DE" sz="1800" dirty="0"/>
              <a:t>Diözesansynode 2016: Herausgerufen - „Die Sozialraumorientierung wird der Seelsorge, der Katechese, der sozial-caritativen Arbeit als Handlungsgrundlage verbindlich zugrunde gelegt. </a:t>
            </a:r>
            <a:r>
              <a:rPr lang="de-DE" sz="1800" u="sng" dirty="0"/>
              <a:t>Es ist ein Konzept zu entwickeln, wie Pfarreien, Verbände, sozial-</a:t>
            </a:r>
            <a:r>
              <a:rPr lang="de-DE" sz="1800" u="sng" dirty="0" err="1"/>
              <a:t>caritatve</a:t>
            </a:r>
            <a:r>
              <a:rPr lang="de-DE" sz="1800" u="sng" dirty="0"/>
              <a:t> Einrichtungen und weitere Partner in den Sozialräumen jeweils gemeinsam ihre verschiedenen Aufgaben wahrnehmen können.“ </a:t>
            </a:r>
            <a:r>
              <a:rPr lang="de-DE" sz="1800" i="1" dirty="0"/>
              <a:t>(konzeptioneller Ruf) </a:t>
            </a:r>
          </a:p>
          <a:p>
            <a:endParaRPr lang="de-DE" sz="18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57E153-2FB6-794B-A13F-CA3736F3CBF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02352" y="692696"/>
            <a:ext cx="3730752" cy="4537672"/>
          </a:xfrm>
        </p:spPr>
        <p:txBody>
          <a:bodyPr>
            <a:normAutofit fontScale="92500"/>
          </a:bodyPr>
          <a:lstStyle/>
          <a:p>
            <a:r>
              <a:rPr lang="de-DE" sz="1800" dirty="0"/>
              <a:t>Im Dreieck von „Disziplin“ (Pastoraltheologie) – „Profession („Seelsorger*innen“) – “Praxis“ (seelsorgerisches Handeln ergeben sich ebenfalls Fragen, z.B.</a:t>
            </a:r>
          </a:p>
          <a:p>
            <a:endParaRPr lang="de-DE" sz="800" dirty="0"/>
          </a:p>
          <a:p>
            <a:r>
              <a:rPr lang="de-DE" sz="1600" dirty="0"/>
              <a:t>... zur Akzeptanz von “Kirche“ in einem anderen „</a:t>
            </a:r>
            <a:r>
              <a:rPr lang="de-DE" sz="1600"/>
              <a:t>Funktionssystem“;</a:t>
            </a:r>
            <a:endParaRPr lang="de-DE" sz="1600" dirty="0"/>
          </a:p>
          <a:p>
            <a:r>
              <a:rPr lang="de-DE" sz="1600" dirty="0"/>
              <a:t>... zum </a:t>
            </a:r>
            <a:r>
              <a:rPr lang="de-DE" sz="1600" dirty="0" err="1"/>
              <a:t>ekklesiologischen</a:t>
            </a:r>
            <a:r>
              <a:rPr lang="de-DE" sz="1600" dirty="0"/>
              <a:t> Verständnis von „Kirche“ und ihrem Auftrag in der Welt;</a:t>
            </a:r>
          </a:p>
          <a:p>
            <a:r>
              <a:rPr lang="de-DE" sz="1600" dirty="0"/>
              <a:t>... zum Zusammenspiel der kirchlichen Grundfunktionen;</a:t>
            </a:r>
          </a:p>
          <a:p>
            <a:r>
              <a:rPr lang="de-DE" sz="1600" dirty="0"/>
              <a:t>... zum Selbstverständnis der Seelsorger*innen und ihren Kompetenzen (Wissen – Können – Haltung);</a:t>
            </a:r>
          </a:p>
          <a:p>
            <a:r>
              <a:rPr lang="de-DE" sz="1600" dirty="0"/>
              <a:t>... und mit diesen oder anderen Fragen lassen Sie uns ins Gespräch kommen.</a:t>
            </a:r>
          </a:p>
          <a:p>
            <a:endParaRPr lang="de-DE" sz="16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8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6338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C96508-ECAB-C848-B2CB-DD5AB191DCD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Lektüretipps aus dem Internet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3F6F3CD-22BC-CD48-A155-2A774A369A2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e-DE" dirty="0">
                <a:hlinkClick r:id="rId2"/>
              </a:rPr>
              <a:t>www.sozialraum.de</a:t>
            </a:r>
            <a:r>
              <a:rPr lang="de-DE" dirty="0"/>
              <a:t> – Online-Journal zum Austausch über sozialräumliche Theorie, Praxis, Methoden etc.</a:t>
            </a:r>
          </a:p>
          <a:p>
            <a:endParaRPr lang="de-DE" dirty="0"/>
          </a:p>
          <a:p>
            <a:r>
              <a:rPr lang="de-DE" dirty="0">
                <a:hlinkClick r:id="rId3"/>
              </a:rPr>
              <a:t>www.pastoral-gestalten.de</a:t>
            </a:r>
            <a:r>
              <a:rPr lang="de-DE" dirty="0"/>
              <a:t> - “Wegetappen“ zur Erstellung eines Pastoralkonzeptes mit spiritueller und sozialraum-orientierter Schwerpunktsetzung</a:t>
            </a:r>
          </a:p>
          <a:p>
            <a:endParaRPr lang="de-DE" dirty="0"/>
          </a:p>
          <a:p>
            <a:r>
              <a:rPr lang="de-DE" dirty="0">
                <a:hlinkClick r:id="rId4"/>
              </a:rPr>
              <a:t>https://www.bistum-trier.de/heraus-gerufen/</a:t>
            </a:r>
            <a:r>
              <a:rPr lang="de-DE" dirty="0"/>
              <a:t> - sehr reichhaltige und reiche </a:t>
            </a:r>
            <a:r>
              <a:rPr lang="de-DE" dirty="0" err="1"/>
              <a:t>Darstel-lung</a:t>
            </a:r>
            <a:r>
              <a:rPr lang="de-DE" dirty="0"/>
              <a:t> des Synodenprozesses im Bistum Trier mit Vorlagen und Dokumentationen</a:t>
            </a:r>
          </a:p>
          <a:p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822EAD9E-D358-3F48-A392-99474D17B3C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1800" dirty="0">
                <a:hlinkClick r:id="rId5"/>
              </a:rPr>
              <a:t>www.pastoraltheologie.de</a:t>
            </a:r>
            <a:r>
              <a:rPr lang="de-DE" sz="1800" dirty="0"/>
              <a:t> – Portalseite deutschsprachiger Pastoraltheologie in D, A, NL und CH &lt;bes.: ZPTH&gt;</a:t>
            </a:r>
          </a:p>
          <a:p>
            <a:pPr>
              <a:lnSpc>
                <a:spcPct val="80000"/>
              </a:lnSpc>
              <a:spcBef>
                <a:spcPts val="480"/>
              </a:spcBef>
            </a:pPr>
            <a:endParaRPr lang="de-DE" sz="1800" dirty="0"/>
          </a:p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1800" dirty="0">
                <a:hlinkClick r:id="rId6"/>
              </a:rPr>
              <a:t>www.kirche-am-ort.de</a:t>
            </a:r>
            <a:r>
              <a:rPr lang="de-DE" sz="1800" dirty="0"/>
              <a:t> – Arbeitshilfe „Sen Sozialraum wahrnehmen. Impulse für die Kirche am Ort</a:t>
            </a:r>
          </a:p>
          <a:p>
            <a:pPr>
              <a:lnSpc>
                <a:spcPct val="80000"/>
              </a:lnSpc>
              <a:spcBef>
                <a:spcPts val="480"/>
              </a:spcBef>
            </a:pPr>
            <a:endParaRPr lang="de-DE" sz="1800" dirty="0"/>
          </a:p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1800" dirty="0">
                <a:hlinkClick r:id="rId7"/>
              </a:rPr>
              <a:t>www.harald-klein.koeln</a:t>
            </a:r>
            <a:r>
              <a:rPr lang="de-DE" sz="1800" dirty="0"/>
              <a:t> – Spiritualität für Soziale Berufe</a:t>
            </a:r>
          </a:p>
        </p:txBody>
      </p:sp>
    </p:spTree>
    <p:extLst>
      <p:ext uri="{BB962C8B-B14F-4D97-AF65-F5344CB8AC3E}">
        <p14:creationId xmlns:p14="http://schemas.microsoft.com/office/powerpoint/2010/main" val="240192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753064-BC83-0243-98DE-96218066049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Zu meiner Person...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A381D37-96E6-A541-A47C-D48428C9D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404664"/>
            <a:ext cx="7239000" cy="4709807"/>
          </a:xfrm>
        </p:spPr>
      </p:pic>
    </p:spTree>
    <p:extLst>
      <p:ext uri="{BB962C8B-B14F-4D97-AF65-F5344CB8AC3E}">
        <p14:creationId xmlns:p14="http://schemas.microsoft.com/office/powerpoint/2010/main" val="299528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349B02-0988-FB42-A6A6-D05AE91C153B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Was auf Sie zukommt...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68A0BE-775B-4B42-A46A-99F4AE0FC5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de-DE" sz="2000" dirty="0"/>
              <a:t>Begriffs(er)</a:t>
            </a:r>
            <a:r>
              <a:rPr lang="de-DE" sz="2000" dirty="0" err="1"/>
              <a:t>klärungen</a:t>
            </a:r>
            <a:endParaRPr lang="de-DE" sz="2000" dirty="0"/>
          </a:p>
          <a:p>
            <a:pPr marL="514350" indent="-514350">
              <a:buFont typeface="+mj-lt"/>
              <a:buAutoNum type="arabicPeriod"/>
            </a:pPr>
            <a:endParaRPr lang="de-DE" sz="900" dirty="0"/>
          </a:p>
          <a:p>
            <a:pPr marL="514350" indent="-514350">
              <a:buFont typeface="+mj-lt"/>
              <a:buAutoNum type="arabicPeriod"/>
            </a:pPr>
            <a:r>
              <a:rPr lang="de-DE" sz="2000" dirty="0"/>
              <a:t>Soziale Arbeit: Der Weg zum Fachansatz  </a:t>
            </a:r>
            <a:r>
              <a:rPr lang="de-DE" sz="2000" dirty="0" err="1"/>
              <a:t>Sozialraumorien-tierung</a:t>
            </a:r>
            <a:endParaRPr lang="de-DE" sz="2000" dirty="0"/>
          </a:p>
          <a:p>
            <a:pPr marL="514350" indent="-514350">
              <a:buFont typeface="+mj-lt"/>
              <a:buAutoNum type="arabicPeriod"/>
            </a:pPr>
            <a:endParaRPr lang="de-DE" sz="900" dirty="0"/>
          </a:p>
          <a:p>
            <a:pPr marL="514350" indent="-514350">
              <a:buFont typeface="+mj-lt"/>
              <a:buAutoNum type="arabicPeriod"/>
            </a:pPr>
            <a:r>
              <a:rPr lang="de-DE" sz="2000" dirty="0"/>
              <a:t>Anleihen aus der Systemtheorie nach Niklas Luhmann</a:t>
            </a:r>
          </a:p>
          <a:p>
            <a:pPr marL="514350" indent="-514350">
              <a:buFont typeface="+mj-lt"/>
              <a:buAutoNum type="arabicPeriod"/>
            </a:pPr>
            <a:endParaRPr lang="de-DE" sz="900" dirty="0"/>
          </a:p>
          <a:p>
            <a:pPr marL="514350" indent="-514350">
              <a:buFont typeface="+mj-lt"/>
              <a:buAutoNum type="arabicPeriod"/>
            </a:pPr>
            <a:r>
              <a:rPr lang="de-DE" sz="2000" dirty="0"/>
              <a:t>Vier Paradigmen zum Verhältnis von Sozialwissenschaft und Pastoral</a:t>
            </a:r>
          </a:p>
          <a:p>
            <a:pPr marL="514350" indent="-514350">
              <a:buFont typeface="+mj-lt"/>
              <a:buAutoNum type="arabicPeriod"/>
            </a:pPr>
            <a:endParaRPr lang="de-DE" sz="900" dirty="0"/>
          </a:p>
          <a:p>
            <a:pPr marL="514350" indent="-514350">
              <a:buFont typeface="+mj-lt"/>
              <a:buAutoNum type="arabicPeriod"/>
            </a:pPr>
            <a:r>
              <a:rPr lang="de-DE" sz="2000" dirty="0"/>
              <a:t>Fünf Prinzipien der Sozialraumorientierung</a:t>
            </a:r>
          </a:p>
          <a:p>
            <a:pPr marL="514350" indent="-514350">
              <a:buFont typeface="+mj-lt"/>
              <a:buAutoNum type="arabicPeriod"/>
            </a:pPr>
            <a:endParaRPr lang="de-DE" sz="900" dirty="0"/>
          </a:p>
          <a:p>
            <a:pPr marL="514350" indent="-514350">
              <a:buFont typeface="+mj-lt"/>
              <a:buAutoNum type="arabicPeriod"/>
            </a:pPr>
            <a:r>
              <a:rPr lang="de-DE" sz="2000" dirty="0"/>
              <a:t>Konsequenzen für eine „sozialraumorientierte Pastoral“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283D70AF-8B2A-3947-89B8-0102DF25AD6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918126" y="841248"/>
            <a:ext cx="1795664" cy="17956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3D878BB-EB34-3447-8DF7-3ECEB1AA0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904" y="3212976"/>
            <a:ext cx="1528316" cy="152831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74D6874-5894-B741-BC9B-DC03B53B5D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8224" y="841248"/>
            <a:ext cx="1869976" cy="18699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29C0D0B-069D-184C-8879-BAF742CEF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7018" y="3180385"/>
            <a:ext cx="1312387" cy="185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7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3077D1-D138-2C46-AE34-2321F27CA8C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Einstiegssituation: Der Ruf nach „sozialraumorientierter Pastoral“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520AC0E-E3A5-F94C-B057-6E586C3CFFA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6152" y="548680"/>
            <a:ext cx="3730752" cy="46816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1900" b="1" dirty="0"/>
              <a:t>Bistum Limburg: </a:t>
            </a:r>
            <a:r>
              <a:rPr lang="de-DE" sz="1900" dirty="0"/>
              <a:t>Kirchenentwicklung - „Mehr als Du siehst“: Sozialraumanalyse im „Netzwerk Familienpastoral“ </a:t>
            </a:r>
            <a:r>
              <a:rPr lang="de-DE" sz="1900" i="1" dirty="0"/>
              <a:t>(methodischer Ruf)</a:t>
            </a: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de-DE" sz="800" dirty="0"/>
          </a:p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1900" b="1" dirty="0"/>
              <a:t>Erzbistum Köln:  </a:t>
            </a:r>
            <a:br>
              <a:rPr lang="de-DE" sz="1900" b="1" dirty="0"/>
            </a:br>
            <a:r>
              <a:rPr lang="de-DE" sz="1900" dirty="0"/>
              <a:t>Der „Pastorale Zukunftsweg“: Projekt „Lotsenpunkte“ – Sozialraumerkundung und Vernetzung zum Entdecken neuer Projekte, Ideen und Inspirationen zu neuen Wegen der Verkündigung </a:t>
            </a:r>
            <a:r>
              <a:rPr lang="de-DE" sz="1900" i="1" dirty="0"/>
              <a:t>(methodisch-konzeptioneller Ruf) </a:t>
            </a: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de-DE" sz="800" b="1" i="1" dirty="0"/>
          </a:p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2000" b="1" dirty="0"/>
              <a:t>Erzbistum München-Freising: </a:t>
            </a:r>
            <a:r>
              <a:rPr lang="de-DE" sz="2000" dirty="0"/>
              <a:t>Projekt „Pastoral gestalten“ in sieben Wegetappen </a:t>
            </a:r>
            <a:r>
              <a:rPr lang="de-DE" sz="2000" i="1" dirty="0"/>
              <a:t>(konzeptionelle Gestaltung)</a:t>
            </a: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de-DE" sz="1900" i="1" dirty="0"/>
          </a:p>
          <a:p>
            <a:pPr>
              <a:lnSpc>
                <a:spcPct val="80000"/>
              </a:lnSpc>
              <a:spcBef>
                <a:spcPts val="480"/>
              </a:spcBef>
            </a:pPr>
            <a:endParaRPr lang="de-DE" sz="1900" i="1" dirty="0"/>
          </a:p>
          <a:p>
            <a:pPr>
              <a:lnSpc>
                <a:spcPct val="80000"/>
              </a:lnSpc>
              <a:spcBef>
                <a:spcPts val="480"/>
              </a:spcBef>
            </a:pPr>
            <a:endParaRPr lang="de-DE" sz="800" i="1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B4638C0-2732-A946-9579-A9E8460B8FD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02352" y="548680"/>
            <a:ext cx="3730752" cy="468168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2000" b="1" dirty="0"/>
              <a:t>Bistum Trier: </a:t>
            </a:r>
            <a:br>
              <a:rPr lang="de-DE" sz="2000" b="1" dirty="0"/>
            </a:br>
            <a:r>
              <a:rPr lang="de-DE" sz="2000" dirty="0"/>
              <a:t>Diözesansynode 2016: Herausgerufen - „Die Sozial-</a:t>
            </a:r>
            <a:r>
              <a:rPr lang="de-DE" sz="2000" dirty="0" err="1"/>
              <a:t>raumorientierung</a:t>
            </a:r>
            <a:r>
              <a:rPr lang="de-DE" sz="2000" dirty="0"/>
              <a:t> wird der Seelsorge, der Katechese, der sozial-caritativen Arbeit als Handlungsgrundlage verbindlich zugrunde gelegt. Es ist ein </a:t>
            </a:r>
            <a:r>
              <a:rPr lang="de-DE" sz="2000" dirty="0" err="1"/>
              <a:t>Kon-zept</a:t>
            </a:r>
            <a:r>
              <a:rPr lang="de-DE" sz="2000" dirty="0"/>
              <a:t> zu entwickeln, wie </a:t>
            </a:r>
            <a:r>
              <a:rPr lang="de-DE" sz="2000" dirty="0" err="1"/>
              <a:t>Pfar-reien</a:t>
            </a:r>
            <a:r>
              <a:rPr lang="de-DE" sz="2000" dirty="0"/>
              <a:t>, Verbände, sozial-</a:t>
            </a:r>
            <a:r>
              <a:rPr lang="de-DE" sz="2000" dirty="0" err="1"/>
              <a:t>caritatve</a:t>
            </a:r>
            <a:r>
              <a:rPr lang="de-DE" sz="2000" dirty="0"/>
              <a:t> Einrichtungen und weitere Part-</a:t>
            </a:r>
            <a:r>
              <a:rPr lang="de-DE" sz="2000" dirty="0" err="1"/>
              <a:t>ner</a:t>
            </a:r>
            <a:r>
              <a:rPr lang="de-DE" sz="2000" dirty="0"/>
              <a:t> in den Sozialräumen jeweils gemeinsam ihre verschiedenen Aufgaben wahrnehmen können.“ </a:t>
            </a:r>
            <a:r>
              <a:rPr lang="de-DE" sz="2000" i="1" dirty="0"/>
              <a:t>(konzeptioneller Ruf) </a:t>
            </a: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de-DE" sz="2000" i="1" dirty="0"/>
          </a:p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2000" b="1" dirty="0"/>
              <a:t>Bistum Augsburg: </a:t>
            </a:r>
            <a:br>
              <a:rPr lang="de-DE" sz="2000" b="1" dirty="0"/>
            </a:br>
            <a:r>
              <a:rPr lang="de-DE" sz="2000" dirty="0"/>
              <a:t>Pastorale Raumplanung 2025 – Grundlage sind Personalhoch-rechnungen.</a:t>
            </a:r>
          </a:p>
          <a:p>
            <a:pPr>
              <a:lnSpc>
                <a:spcPct val="80000"/>
              </a:lnSpc>
              <a:spcBef>
                <a:spcPts val="480"/>
              </a:spcBef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104868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32C2-64B0-5D40-9C51-3C9D8337CC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1. Begriffs(er)</a:t>
            </a:r>
            <a:r>
              <a:rPr lang="de-DE" sz="3200" dirty="0" err="1"/>
              <a:t>klärungen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786693-08CC-1848-98AD-B049380B53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2000" b="1" dirty="0"/>
              <a:t>„Pastoral</a:t>
            </a:r>
            <a:r>
              <a:rPr lang="de-DE" sz="2000" dirty="0"/>
              <a:t>“ bzw. „Pastoraltheologie“ meint einen Bereich der </a:t>
            </a:r>
            <a:r>
              <a:rPr lang="de-DE" sz="2000" i="1" dirty="0"/>
              <a:t>Disziplin</a:t>
            </a:r>
            <a:r>
              <a:rPr lang="de-DE" sz="2000" dirty="0"/>
              <a:t> der Praktischen Theologie – </a:t>
            </a:r>
            <a:r>
              <a:rPr lang="de-DE" sz="2000" b="1" dirty="0"/>
              <a:t>„Seelsorge</a:t>
            </a:r>
            <a:r>
              <a:rPr lang="de-DE" sz="2000" dirty="0"/>
              <a:t>“ meint die ihr zugehörige </a:t>
            </a:r>
            <a:r>
              <a:rPr lang="de-DE" sz="2000" i="1" dirty="0"/>
              <a:t>Profession </a:t>
            </a:r>
            <a:r>
              <a:rPr lang="de-DE" sz="2000" dirty="0"/>
              <a:t>– </a:t>
            </a:r>
            <a:r>
              <a:rPr lang="de-DE" sz="2000" b="1" dirty="0"/>
              <a:t>„seelsorgliches Handeln</a:t>
            </a:r>
            <a:r>
              <a:rPr lang="de-DE" sz="2000" dirty="0"/>
              <a:t>“ meint die </a:t>
            </a:r>
            <a:r>
              <a:rPr lang="de-DE" sz="2000" i="1" dirty="0"/>
              <a:t>Praxis</a:t>
            </a:r>
            <a:r>
              <a:rPr lang="de-DE" sz="2000" dirty="0"/>
              <a:t> dieser Profession.</a:t>
            </a:r>
          </a:p>
          <a:p>
            <a:pPr>
              <a:lnSpc>
                <a:spcPct val="80000"/>
              </a:lnSpc>
              <a:spcBef>
                <a:spcPts val="480"/>
              </a:spcBef>
            </a:pPr>
            <a:endParaRPr lang="de-DE" sz="2000" dirty="0"/>
          </a:p>
          <a:p>
            <a:pPr>
              <a:lnSpc>
                <a:spcPct val="80000"/>
              </a:lnSpc>
              <a:spcBef>
                <a:spcPts val="480"/>
              </a:spcBef>
            </a:pPr>
            <a:r>
              <a:rPr lang="de-DE" sz="2000" b="1" dirty="0"/>
              <a:t>Sozialraum</a:t>
            </a:r>
            <a:r>
              <a:rPr lang="de-DE" sz="2000" dirty="0"/>
              <a:t> – </a:t>
            </a:r>
            <a:r>
              <a:rPr lang="de-DE" sz="2000" i="1" dirty="0"/>
              <a:t>phänomenologisch </a:t>
            </a:r>
            <a:r>
              <a:rPr lang="de-DE" sz="2000" dirty="0"/>
              <a:t>als administrativer Planungs- und Handlungsraum; </a:t>
            </a:r>
            <a:r>
              <a:rPr lang="de-DE" sz="2000" i="1" dirty="0"/>
              <a:t>konstruktivistisch</a:t>
            </a:r>
            <a:r>
              <a:rPr lang="de-DE" sz="2000" dirty="0"/>
              <a:t> als subjektiv-prozessualer Handlungsraum.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80B952-6320-B64B-9D80-CF60E6C83ED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de-DE" sz="2000" b="1" dirty="0"/>
              <a:t>Unterscheidung „Methoden“ und Konzept“:</a:t>
            </a:r>
          </a:p>
          <a:p>
            <a:pPr>
              <a:lnSpc>
                <a:spcPct val="80000"/>
              </a:lnSpc>
            </a:pPr>
            <a:endParaRPr lang="de-DE" sz="2000" b="1" dirty="0"/>
          </a:p>
          <a:p>
            <a:pPr>
              <a:lnSpc>
                <a:spcPct val="80000"/>
              </a:lnSpc>
            </a:pPr>
            <a:r>
              <a:rPr lang="de-DE" sz="2000" b="1" dirty="0"/>
              <a:t>„Methoden“ </a:t>
            </a:r>
            <a:r>
              <a:rPr lang="de-DE" sz="2000" dirty="0"/>
              <a:t>sind </a:t>
            </a:r>
            <a:r>
              <a:rPr lang="de-DE" sz="2000" i="1" dirty="0"/>
              <a:t>Verfahrens-weisen</a:t>
            </a:r>
            <a:r>
              <a:rPr lang="de-DE" sz="2000" dirty="0"/>
              <a:t> innerhalb eines plan-vollen Handelns, ausgestattet mit verschiedenen Hilfsmitteln.</a:t>
            </a:r>
          </a:p>
          <a:p>
            <a:pPr>
              <a:lnSpc>
                <a:spcPct val="80000"/>
              </a:lnSpc>
            </a:pPr>
            <a:endParaRPr lang="de-DE" sz="2000" dirty="0"/>
          </a:p>
          <a:p>
            <a:pPr>
              <a:lnSpc>
                <a:spcPct val="80000"/>
              </a:lnSpc>
            </a:pPr>
            <a:r>
              <a:rPr lang="de-DE" sz="2000" dirty="0"/>
              <a:t> </a:t>
            </a:r>
            <a:r>
              <a:rPr lang="de-DE" sz="2000" b="1" dirty="0"/>
              <a:t>„Konzepte“ </a:t>
            </a:r>
            <a:r>
              <a:rPr lang="de-DE" sz="2000" dirty="0"/>
              <a:t>sind </a:t>
            </a:r>
            <a:r>
              <a:rPr lang="de-DE" sz="2000" i="1" dirty="0"/>
              <a:t>Handlungs-modelle</a:t>
            </a:r>
            <a:r>
              <a:rPr lang="de-DE" sz="2000" dirty="0"/>
              <a:t>, in denen Ziele, Inhalte und Verfahrens-weisen/Methoden in einen sinnenhaften Zusammenhang gebracht werden.</a:t>
            </a:r>
          </a:p>
        </p:txBody>
      </p:sp>
    </p:spTree>
    <p:extLst>
      <p:ext uri="{BB962C8B-B14F-4D97-AF65-F5344CB8AC3E}">
        <p14:creationId xmlns:p14="http://schemas.microsoft.com/office/powerpoint/2010/main" val="254559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32C2-64B0-5D40-9C51-3C9D8337CC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1. Begriffs(er)</a:t>
            </a:r>
            <a:r>
              <a:rPr lang="de-DE" sz="3200" dirty="0" err="1"/>
              <a:t>klärungen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786693-08CC-1848-98AD-B049380B53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480"/>
              </a:spcBef>
            </a:pPr>
            <a:r>
              <a:rPr lang="de-DE" b="1" dirty="0"/>
              <a:t>Sozialraumorientierung</a:t>
            </a:r>
          </a:p>
          <a:p>
            <a:pPr>
              <a:spcBef>
                <a:spcPts val="480"/>
              </a:spcBef>
            </a:pPr>
            <a:r>
              <a:rPr lang="de-DE" dirty="0"/>
              <a:t>„Die Sozialraumorientierung ist ein </a:t>
            </a:r>
            <a:r>
              <a:rPr lang="de-DE" u="sng" dirty="0"/>
              <a:t>ganzheitliches</a:t>
            </a:r>
            <a:r>
              <a:rPr lang="de-DE" dirty="0"/>
              <a:t> Handlungs-konzept der sozialen Arbeit. </a:t>
            </a:r>
          </a:p>
          <a:p>
            <a:pPr>
              <a:spcBef>
                <a:spcPts val="480"/>
              </a:spcBef>
            </a:pPr>
            <a:r>
              <a:rPr lang="de-DE" dirty="0"/>
              <a:t>Im Kern geht es darum, die </a:t>
            </a:r>
            <a:r>
              <a:rPr lang="de-DE" u="sng" dirty="0"/>
              <a:t>Lebensbedingungen aller Menschen </a:t>
            </a:r>
            <a:r>
              <a:rPr lang="de-DE" i="1" dirty="0"/>
              <a:t>in einem Stadtteil, Viertel oder einem </a:t>
            </a:r>
            <a:r>
              <a:rPr lang="de-DE" i="1" dirty="0" err="1"/>
              <a:t>ähnlichen</a:t>
            </a:r>
            <a:r>
              <a:rPr lang="de-DE" i="1" dirty="0"/>
              <a:t> Sozialraum</a:t>
            </a:r>
            <a:r>
              <a:rPr lang="de-DE" dirty="0"/>
              <a:t> zu verbessern. Ihre Interessen und </a:t>
            </a:r>
            <a:r>
              <a:rPr lang="de-DE" dirty="0" err="1"/>
              <a:t>Bedürfnisse</a:t>
            </a:r>
            <a:r>
              <a:rPr lang="de-DE" dirty="0"/>
              <a:t> stehen dabei im Vordergrund. </a:t>
            </a:r>
          </a:p>
          <a:p>
            <a:pPr>
              <a:spcBef>
                <a:spcPts val="480"/>
              </a:spcBef>
            </a:pPr>
            <a:r>
              <a:rPr lang="de-DE" dirty="0"/>
              <a:t>Das Konzept </a:t>
            </a:r>
            <a:r>
              <a:rPr lang="de-DE" u="sng" dirty="0"/>
              <a:t>setzt an den Stärken jeder/jedes Einzelnen an </a:t>
            </a:r>
            <a:r>
              <a:rPr lang="de-DE" dirty="0"/>
              <a:t>und aktiviert diese. Es soll Menschen in </a:t>
            </a:r>
            <a:r>
              <a:rPr lang="de-DE" dirty="0" err="1"/>
              <a:t>ungünstigen</a:t>
            </a:r>
            <a:r>
              <a:rPr lang="de-DE" dirty="0"/>
              <a:t> Lebenssituationen ermutigen, die </a:t>
            </a:r>
            <a:r>
              <a:rPr lang="de-DE" dirty="0" err="1"/>
              <a:t>Veränderungen</a:t>
            </a:r>
            <a:r>
              <a:rPr lang="de-DE" dirty="0"/>
              <a:t> in </a:t>
            </a:r>
            <a:r>
              <a:rPr lang="de-DE" i="1" dirty="0"/>
              <a:t>ihrem Wohngebiet </a:t>
            </a:r>
            <a:r>
              <a:rPr lang="de-DE" u="sng" dirty="0"/>
              <a:t>selbst in die Hand zu nehmen.</a:t>
            </a:r>
            <a:r>
              <a:rPr lang="de-DE" dirty="0"/>
              <a:t> </a:t>
            </a:r>
            <a:endParaRPr lang="de-DE" sz="2000" dirty="0"/>
          </a:p>
          <a:p>
            <a:pPr>
              <a:lnSpc>
                <a:spcPct val="80000"/>
              </a:lnSpc>
              <a:spcBef>
                <a:spcPts val="480"/>
              </a:spcBef>
            </a:pPr>
            <a:endParaRPr lang="de-DE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80B952-6320-B64B-9D80-CF60E6C83ED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1800" dirty="0" err="1"/>
              <a:t>Darüber</a:t>
            </a:r>
            <a:r>
              <a:rPr lang="de-DE" sz="1800" dirty="0"/>
              <a:t> hinaus werden weitere </a:t>
            </a:r>
            <a:r>
              <a:rPr lang="de-DE" sz="1800" u="sng" dirty="0"/>
              <a:t>Ressourcen des Sozialraums </a:t>
            </a:r>
            <a:r>
              <a:rPr lang="de-DE" sz="1800" dirty="0"/>
              <a:t>gesucht, vernetzt und </a:t>
            </a:r>
            <a:r>
              <a:rPr lang="de-DE" sz="1800" dirty="0" err="1"/>
              <a:t>zugänglich</a:t>
            </a:r>
            <a:r>
              <a:rPr lang="de-DE" sz="1800" dirty="0"/>
              <a:t> gemacht. Dazu </a:t>
            </a:r>
            <a:r>
              <a:rPr lang="de-DE" sz="1800" dirty="0" err="1"/>
              <a:t>gehören</a:t>
            </a:r>
            <a:r>
              <a:rPr lang="de-DE" sz="1800" dirty="0"/>
              <a:t> zum Beispiel </a:t>
            </a:r>
            <a:r>
              <a:rPr lang="de-DE" sz="1800" dirty="0" err="1"/>
              <a:t>Räume</a:t>
            </a:r>
            <a:r>
              <a:rPr lang="de-DE" sz="1800" dirty="0"/>
              <a:t> und </a:t>
            </a:r>
            <a:r>
              <a:rPr lang="de-DE" sz="1800" dirty="0" err="1"/>
              <a:t>Einrich-tungen</a:t>
            </a:r>
            <a:r>
              <a:rPr lang="de-DE" sz="1800" dirty="0"/>
              <a:t>.</a:t>
            </a:r>
          </a:p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1800" dirty="0"/>
              <a:t>Basis des </a:t>
            </a:r>
            <a:r>
              <a:rPr lang="de-DE" sz="1800" dirty="0" err="1"/>
              <a:t>sozialräumlichen</a:t>
            </a:r>
            <a:r>
              <a:rPr lang="de-DE" sz="1800" dirty="0"/>
              <a:t> </a:t>
            </a:r>
            <a:r>
              <a:rPr lang="de-DE" sz="1800" dirty="0" err="1"/>
              <a:t>Arbei-tens</a:t>
            </a:r>
            <a:r>
              <a:rPr lang="de-DE" sz="1800" dirty="0"/>
              <a:t> sind </a:t>
            </a:r>
            <a:r>
              <a:rPr lang="de-DE" sz="1800" u="sng" dirty="0"/>
              <a:t>Kooperationen und Vernetzungen </a:t>
            </a:r>
            <a:r>
              <a:rPr lang="de-DE" sz="1800" dirty="0"/>
              <a:t>zwischen den Einrichtungen und Diensten der freien Wohlfahrtspflege, der kommunalen Verwaltung, der lokalen Wirtschaft, der </a:t>
            </a:r>
            <a:r>
              <a:rPr lang="de-DE" sz="1800" dirty="0" err="1"/>
              <a:t>Woh-nungswirtschaft</a:t>
            </a:r>
            <a:r>
              <a:rPr lang="de-DE" sz="1800" dirty="0"/>
              <a:t>, Bildungs-einrichtungen, Pfarrgemeinden und den zivilgesellschaftlichen Initiativen.</a:t>
            </a:r>
          </a:p>
          <a:p>
            <a:pPr>
              <a:lnSpc>
                <a:spcPct val="90000"/>
              </a:lnSpc>
            </a:pPr>
            <a:endParaRPr lang="de-DE" sz="900" dirty="0"/>
          </a:p>
          <a:p>
            <a:pPr>
              <a:lnSpc>
                <a:spcPct val="90000"/>
              </a:lnSpc>
            </a:pPr>
            <a:r>
              <a:rPr lang="de-DE" sz="1000" dirty="0"/>
              <a:t>Quelle: DCV - Glossar</a:t>
            </a:r>
          </a:p>
        </p:txBody>
      </p:sp>
    </p:spTree>
    <p:extLst>
      <p:ext uri="{BB962C8B-B14F-4D97-AF65-F5344CB8AC3E}">
        <p14:creationId xmlns:p14="http://schemas.microsoft.com/office/powerpoint/2010/main" val="3613126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A232C2-64B0-5D40-9C51-3C9D8337CCC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1. Begriffs(er)</a:t>
            </a:r>
            <a:r>
              <a:rPr lang="de-DE" sz="3200" dirty="0" err="1"/>
              <a:t>klärungen</a:t>
            </a:r>
            <a:endParaRPr lang="de-DE" sz="32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786693-08CC-1848-98AD-B049380B53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16152" y="548680"/>
            <a:ext cx="3730752" cy="4681688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ts val="480"/>
              </a:spcBef>
            </a:pPr>
            <a:r>
              <a:rPr lang="de-DE" dirty="0"/>
              <a:t>Die </a:t>
            </a:r>
            <a:r>
              <a:rPr lang="de-DE" b="1" dirty="0"/>
              <a:t>Soziale Arbeit </a:t>
            </a:r>
            <a:r>
              <a:rPr lang="de-DE" dirty="0"/>
              <a:t>selbst definiert Sozialraum-orientierung als...</a:t>
            </a:r>
          </a:p>
          <a:p>
            <a:pPr>
              <a:spcBef>
                <a:spcPts val="480"/>
              </a:spcBef>
            </a:pPr>
            <a:endParaRPr lang="de-DE" dirty="0"/>
          </a:p>
          <a:p>
            <a:pPr>
              <a:spcBef>
                <a:spcPts val="480"/>
              </a:spcBef>
            </a:pPr>
            <a:r>
              <a:rPr lang="de-DE" dirty="0"/>
              <a:t>... „das Konzept, das analytisch den Blick auf </a:t>
            </a:r>
            <a:r>
              <a:rPr lang="de-DE" u="sng" dirty="0"/>
              <a:t>grundlegende </a:t>
            </a:r>
            <a:r>
              <a:rPr lang="de-DE" i="1" u="sng" dirty="0"/>
              <a:t>soziale und </a:t>
            </a:r>
            <a:r>
              <a:rPr lang="de-DE" i="1" u="sng" dirty="0" err="1"/>
              <a:t>räumliche</a:t>
            </a:r>
            <a:r>
              <a:rPr lang="de-DE" i="1" u="sng" dirty="0"/>
              <a:t> </a:t>
            </a:r>
            <a:r>
              <a:rPr lang="de-DE" i="1" u="sng" dirty="0" err="1"/>
              <a:t>Verur-sachung</a:t>
            </a:r>
            <a:r>
              <a:rPr lang="de-DE" i="1" u="sng" dirty="0"/>
              <a:t> </a:t>
            </a:r>
            <a:r>
              <a:rPr lang="de-DE" u="sng" dirty="0"/>
              <a:t>von Hilfenotwendig-</a:t>
            </a:r>
            <a:r>
              <a:rPr lang="de-DE" u="sng" dirty="0" err="1"/>
              <a:t>keit</a:t>
            </a:r>
            <a:r>
              <a:rPr lang="de-DE" u="sng" dirty="0"/>
              <a:t> l</a:t>
            </a:r>
            <a:r>
              <a:rPr lang="de-DE" dirty="0"/>
              <a:t>enkt und das zugleich </a:t>
            </a:r>
            <a:r>
              <a:rPr lang="de-DE" i="1" u="sng" dirty="0"/>
              <a:t>praktische </a:t>
            </a:r>
            <a:r>
              <a:rPr lang="de-DE" i="1" u="sng" dirty="0" err="1"/>
              <a:t>Handlungsperspek-tiven</a:t>
            </a:r>
            <a:r>
              <a:rPr lang="de-DE" i="1" u="sng" dirty="0"/>
              <a:t> </a:t>
            </a:r>
            <a:r>
              <a:rPr lang="de-DE" u="sng" dirty="0"/>
              <a:t>anbietet</a:t>
            </a:r>
            <a:r>
              <a:rPr lang="de-DE" dirty="0"/>
              <a:t>, die an den </a:t>
            </a:r>
            <a:r>
              <a:rPr lang="de-DE" dirty="0" err="1"/>
              <a:t>Möglichkeiten</a:t>
            </a:r>
            <a:r>
              <a:rPr lang="de-DE" dirty="0"/>
              <a:t> und Ressourcen </a:t>
            </a:r>
            <a:r>
              <a:rPr lang="de-DE" u="sng" dirty="0"/>
              <a:t>eines Quartiers ebenso wie der dort lebenden Menschen </a:t>
            </a:r>
            <a:r>
              <a:rPr lang="de-DE" dirty="0"/>
              <a:t>ansetzt.“ </a:t>
            </a:r>
          </a:p>
          <a:p>
            <a:pPr>
              <a:spcBef>
                <a:spcPts val="480"/>
              </a:spcBef>
            </a:pPr>
            <a:endParaRPr lang="de-DE" dirty="0"/>
          </a:p>
          <a:p>
            <a:pPr>
              <a:spcBef>
                <a:spcPts val="480"/>
              </a:spcBef>
            </a:pPr>
            <a:endParaRPr lang="de-DE" b="1" dirty="0"/>
          </a:p>
          <a:p>
            <a:pPr>
              <a:lnSpc>
                <a:spcPct val="80000"/>
              </a:lnSpc>
              <a:spcBef>
                <a:spcPts val="480"/>
              </a:spcBef>
            </a:pPr>
            <a:endParaRPr lang="de-DE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80B952-6320-B64B-9D80-CF60E6C83ED9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de-DE" sz="1900" dirty="0"/>
          </a:p>
          <a:p>
            <a:pPr>
              <a:lnSpc>
                <a:spcPct val="90000"/>
              </a:lnSpc>
            </a:pPr>
            <a:endParaRPr lang="de-DE" sz="1900" dirty="0"/>
          </a:p>
          <a:p>
            <a:pPr>
              <a:lnSpc>
                <a:spcPct val="90000"/>
              </a:lnSpc>
            </a:pPr>
            <a:endParaRPr lang="de-DE" sz="1900" dirty="0"/>
          </a:p>
          <a:p>
            <a:pPr>
              <a:lnSpc>
                <a:spcPct val="90000"/>
              </a:lnSpc>
            </a:pPr>
            <a:endParaRPr lang="de-DE" sz="1900" dirty="0"/>
          </a:p>
          <a:p>
            <a:pPr>
              <a:lnSpc>
                <a:spcPct val="90000"/>
              </a:lnSpc>
            </a:pPr>
            <a:endParaRPr lang="de-DE" sz="1900" dirty="0"/>
          </a:p>
          <a:p>
            <a:pPr>
              <a:lnSpc>
                <a:spcPct val="90000"/>
              </a:lnSpc>
            </a:pPr>
            <a:endParaRPr lang="de-DE" sz="1900" dirty="0"/>
          </a:p>
          <a:p>
            <a:pPr>
              <a:lnSpc>
                <a:spcPct val="90000"/>
              </a:lnSpc>
            </a:pPr>
            <a:endParaRPr lang="de-DE" sz="1900" dirty="0"/>
          </a:p>
          <a:p>
            <a:pPr>
              <a:lnSpc>
                <a:spcPct val="90000"/>
              </a:lnSpc>
            </a:pPr>
            <a:endParaRPr lang="de-DE" sz="1600" dirty="0"/>
          </a:p>
          <a:p>
            <a:pPr>
              <a:lnSpc>
                <a:spcPct val="90000"/>
              </a:lnSpc>
            </a:pPr>
            <a:endParaRPr lang="de-DE" sz="1600" dirty="0"/>
          </a:p>
          <a:p>
            <a:pPr>
              <a:lnSpc>
                <a:spcPct val="90000"/>
              </a:lnSpc>
            </a:pPr>
            <a:endParaRPr lang="de-DE" sz="1600" dirty="0"/>
          </a:p>
          <a:p>
            <a:pPr>
              <a:lnSpc>
                <a:spcPct val="90000"/>
              </a:lnSpc>
            </a:pPr>
            <a:endParaRPr lang="de-DE" sz="1600" dirty="0"/>
          </a:p>
          <a:p>
            <a:pPr>
              <a:lnSpc>
                <a:spcPct val="90000"/>
              </a:lnSpc>
            </a:pPr>
            <a:r>
              <a:rPr lang="de-DE" sz="1600" dirty="0"/>
              <a:t>Quelle: Birgit Kalter/Christian Schlapper (Hg.) (2006), Was leistet Sozialraum-orientierung? Konzepte und Effekte wirksamer Kinder- und Jugendhilfe, 2006, Weinheim/Frankfurt a.M.,11. [Hervorhebung im Original.]</a:t>
            </a:r>
            <a:br>
              <a:rPr lang="de-DE" sz="1900" dirty="0"/>
            </a:br>
            <a:endParaRPr lang="de-DE" sz="1900" dirty="0"/>
          </a:p>
          <a:p>
            <a:pPr>
              <a:lnSpc>
                <a:spcPct val="90000"/>
              </a:lnSpc>
            </a:pPr>
            <a:endParaRPr lang="de-DE" sz="1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CDBA66-968D-3840-AEE5-0A1DFF62F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352" y="548680"/>
            <a:ext cx="2768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2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9976E-FBCF-144F-8C6D-A425CAD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2. Soziale Arbeit: Der Weg zum „Fachansatz Sozialraumorientierung“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B20A46-B0D2-2047-BDB8-095CE460CE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de-DE" sz="2000" b="1" dirty="0"/>
              <a:t>Einfaches Mandat: </a:t>
            </a:r>
            <a:r>
              <a:rPr lang="de-DE" sz="2000" dirty="0"/>
              <a:t>Soziale Arbeit als genuine Aufgabe des Staates in Form von Fürsorge;</a:t>
            </a:r>
          </a:p>
          <a:p>
            <a:pPr>
              <a:lnSpc>
                <a:spcPct val="80000"/>
              </a:lnSpc>
            </a:pPr>
            <a:endParaRPr lang="de-DE" sz="1000" dirty="0"/>
          </a:p>
          <a:p>
            <a:pPr>
              <a:lnSpc>
                <a:spcPct val="80000"/>
              </a:lnSpc>
            </a:pPr>
            <a:r>
              <a:rPr lang="de-DE" sz="2000" b="1" dirty="0"/>
              <a:t>Doppeltes Mandat: </a:t>
            </a:r>
            <a:r>
              <a:rPr lang="de-DE" sz="2000" dirty="0"/>
              <a:t>Fürsorger*innen als (a) Auftragserfüllende und (b) Fürsprecher*innen;</a:t>
            </a:r>
          </a:p>
          <a:p>
            <a:pPr>
              <a:lnSpc>
                <a:spcPct val="80000"/>
              </a:lnSpc>
            </a:pPr>
            <a:endParaRPr lang="de-DE" sz="1000" dirty="0"/>
          </a:p>
          <a:p>
            <a:pPr>
              <a:lnSpc>
                <a:spcPct val="80000"/>
              </a:lnSpc>
            </a:pPr>
            <a:r>
              <a:rPr lang="de-DE" sz="2000" b="1" dirty="0"/>
              <a:t>Tripelmandat:</a:t>
            </a:r>
            <a:r>
              <a:rPr lang="de-DE" sz="2000" dirty="0"/>
              <a:t> Soziale Arbeit entwickelt sich zur eigenen Profession mit eigener Disziplin und eigenständiger Praxis;</a:t>
            </a:r>
          </a:p>
          <a:p>
            <a:endParaRPr lang="de-DE" sz="2000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57E153-2FB6-794B-A13F-CA3736F3CBF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2000" b="1" dirty="0"/>
              <a:t>Vierfaches Mandat: </a:t>
            </a:r>
            <a:r>
              <a:rPr lang="de-DE" sz="2000" dirty="0"/>
              <a:t>Neben Staat, Klientel, Fachkraft tritt das eigenständige Leitbild der Akteure;</a:t>
            </a: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de-DE" sz="1000" dirty="0"/>
          </a:p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2000" b="1" dirty="0"/>
              <a:t>Multiperspektivisches Mandat: </a:t>
            </a:r>
            <a:r>
              <a:rPr lang="de-DE" sz="2000" dirty="0"/>
              <a:t>Ausgangspunkt ist jetzt nicht Klientel, sondern die vorliegende Situation („Das Milieu ist der Klient“); es kommt zur Zusammenarbeit mehrerer Akteure;</a:t>
            </a:r>
          </a:p>
          <a:p>
            <a:pPr>
              <a:lnSpc>
                <a:spcPct val="90000"/>
              </a:lnSpc>
              <a:spcBef>
                <a:spcPts val="480"/>
              </a:spcBef>
            </a:pPr>
            <a:endParaRPr lang="de-DE" sz="1100" dirty="0"/>
          </a:p>
          <a:p>
            <a:pPr>
              <a:lnSpc>
                <a:spcPct val="90000"/>
              </a:lnSpc>
              <a:spcBef>
                <a:spcPts val="480"/>
              </a:spcBef>
            </a:pPr>
            <a:r>
              <a:rPr lang="de-DE" sz="2000" b="1" dirty="0"/>
              <a:t>In dieser Zusammenarbeit wurzelt der „Fachansatz Sozialraumorientierung“.</a:t>
            </a:r>
          </a:p>
        </p:txBody>
      </p:sp>
    </p:spTree>
    <p:extLst>
      <p:ext uri="{BB962C8B-B14F-4D97-AF65-F5344CB8AC3E}">
        <p14:creationId xmlns:p14="http://schemas.microsoft.com/office/powerpoint/2010/main" val="208788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89976E-FBCF-144F-8C6D-A425CAD1AEE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tx1"/>
          </a:solidFill>
        </p:spPr>
        <p:txBody>
          <a:bodyPr/>
          <a:lstStyle/>
          <a:p>
            <a:r>
              <a:rPr lang="de-DE" sz="3200" dirty="0"/>
              <a:t>3. Anleihen aus der Systemtheorie nach Niklas Luhmann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B20A46-B0D2-2047-BDB8-095CE460CE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de-DE" sz="1800" dirty="0"/>
              <a:t>Die Moderne Gesellschaft: (Funktions-) Systeme zielen darauf,  Komplexität zu reduzieren;</a:t>
            </a:r>
          </a:p>
          <a:p>
            <a:pPr>
              <a:lnSpc>
                <a:spcPct val="80000"/>
              </a:lnSpc>
            </a:pPr>
            <a:endParaRPr lang="de-DE" sz="1800" dirty="0"/>
          </a:p>
          <a:p>
            <a:pPr>
              <a:lnSpc>
                <a:spcPct val="80000"/>
              </a:lnSpc>
            </a:pPr>
            <a:r>
              <a:rPr lang="de-DE" sz="1800" dirty="0"/>
              <a:t>Systeme kommunizieren in „binären Codes“:</a:t>
            </a:r>
            <a:br>
              <a:rPr lang="de-DE" sz="2000" dirty="0"/>
            </a:br>
            <a:r>
              <a:rPr lang="de-DE" sz="1600" dirty="0"/>
              <a:t>- „Politik“-&gt; Macht/Ohnmacht</a:t>
            </a:r>
            <a:br>
              <a:rPr lang="de-DE" sz="1600" dirty="0"/>
            </a:br>
            <a:r>
              <a:rPr lang="de-DE" sz="1600" dirty="0"/>
              <a:t>- „Wirtschaft“-&gt; Gewinn/Verlust</a:t>
            </a:r>
            <a:br>
              <a:rPr lang="de-DE" sz="1600" dirty="0"/>
            </a:br>
            <a:r>
              <a:rPr lang="de-DE" sz="1600" dirty="0"/>
              <a:t>- „Religion“-&gt; Transzendenz/Immanenz</a:t>
            </a:r>
          </a:p>
          <a:p>
            <a:pPr>
              <a:lnSpc>
                <a:spcPct val="80000"/>
              </a:lnSpc>
            </a:pPr>
            <a:endParaRPr lang="de-DE" sz="1600" dirty="0"/>
          </a:p>
          <a:p>
            <a:pPr>
              <a:lnSpc>
                <a:spcPct val="80000"/>
              </a:lnSpc>
            </a:pPr>
            <a:r>
              <a:rPr lang="de-DE" sz="1800" dirty="0"/>
              <a:t>Soziale Arbeit wird hier </a:t>
            </a:r>
            <a:r>
              <a:rPr lang="de-DE" sz="1800" dirty="0" err="1"/>
              <a:t>verstan</a:t>
            </a:r>
            <a:r>
              <a:rPr lang="de-DE" sz="1800" dirty="0"/>
              <a:t>-den als ein dem Funktionssystem „Politik“ zugehöriges System mit dem Code „Hilfe/Nichthilfe“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57E153-2FB6-794B-A13F-CA3736F3CBF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de-DE" sz="1800" dirty="0"/>
              <a:t>Systeme entwickeln sich </a:t>
            </a:r>
            <a:br>
              <a:rPr lang="de-DE" sz="1800" dirty="0"/>
            </a:br>
            <a:r>
              <a:rPr lang="de-DE" sz="1800" dirty="0"/>
              <a:t>- durch Beobachtung der Umwelt;</a:t>
            </a:r>
            <a:br>
              <a:rPr lang="de-DE" sz="1800" dirty="0"/>
            </a:br>
            <a:r>
              <a:rPr lang="de-DE" sz="1800" dirty="0"/>
              <a:t>- durch Variation</a:t>
            </a:r>
            <a:br>
              <a:rPr lang="de-DE" sz="1800" dirty="0"/>
            </a:br>
            <a:r>
              <a:rPr lang="de-DE" sz="1800" dirty="0"/>
              <a:t>- durch Selektion</a:t>
            </a:r>
          </a:p>
          <a:p>
            <a:endParaRPr lang="de-DE" sz="1000" dirty="0"/>
          </a:p>
          <a:p>
            <a:r>
              <a:rPr lang="de-DE" sz="1800" dirty="0"/>
              <a:t>Zweifacher „Gewinn“ dieser Evolution der Systeme:</a:t>
            </a:r>
            <a:br>
              <a:rPr lang="de-DE" sz="1800" dirty="0"/>
            </a:br>
            <a:r>
              <a:rPr lang="de-DE" sz="1600" dirty="0"/>
              <a:t>(1) Erfüllen der von der Gesellschaft</a:t>
            </a:r>
            <a:br>
              <a:rPr lang="de-DE" sz="1600" dirty="0"/>
            </a:br>
            <a:r>
              <a:rPr lang="de-DE" sz="1600" dirty="0"/>
              <a:t>      zugewiesenen Funktion;</a:t>
            </a:r>
            <a:br>
              <a:rPr lang="de-DE" sz="1600" dirty="0"/>
            </a:br>
            <a:r>
              <a:rPr lang="de-DE" sz="1600" dirty="0"/>
              <a:t>(2) Systemstabilisierung und System-</a:t>
            </a:r>
            <a:br>
              <a:rPr lang="de-DE" sz="1600" dirty="0"/>
            </a:br>
            <a:r>
              <a:rPr lang="de-DE" sz="1600" dirty="0"/>
              <a:t>      erhalt</a:t>
            </a:r>
          </a:p>
          <a:p>
            <a:endParaRPr lang="de-DE" sz="1000" dirty="0"/>
          </a:p>
          <a:p>
            <a:r>
              <a:rPr lang="de-DE" sz="1800" dirty="0"/>
              <a:t>Zwei Beobachtungen: </a:t>
            </a:r>
            <a:br>
              <a:rPr lang="de-DE" sz="1600" dirty="0"/>
            </a:br>
            <a:r>
              <a:rPr lang="de-DE" sz="1600" dirty="0"/>
              <a:t>(1) Die Entwicklung der „Mandate“ –</a:t>
            </a:r>
            <a:br>
              <a:rPr lang="de-DE" sz="1600" dirty="0"/>
            </a:br>
            <a:r>
              <a:rPr lang="de-DE" sz="1600" dirty="0"/>
              <a:t>      systemtheoretisch betrachtet...</a:t>
            </a:r>
            <a:br>
              <a:rPr lang="de-DE" sz="1600" dirty="0"/>
            </a:br>
            <a:r>
              <a:rPr lang="de-DE" sz="1600" dirty="0"/>
              <a:t>(2) Die „Kirchenentwicklung“ –</a:t>
            </a:r>
            <a:br>
              <a:rPr lang="de-DE" sz="1600" dirty="0"/>
            </a:br>
            <a:r>
              <a:rPr lang="de-DE" sz="1600" dirty="0"/>
              <a:t>      systemtheoretisch betrachtet...</a:t>
            </a:r>
          </a:p>
        </p:txBody>
      </p:sp>
    </p:spTree>
    <p:extLst>
      <p:ext uri="{BB962C8B-B14F-4D97-AF65-F5344CB8AC3E}">
        <p14:creationId xmlns:p14="http://schemas.microsoft.com/office/powerpoint/2010/main" val="260068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Temperiert</Template>
  <TotalTime>0</TotalTime>
  <Words>1244</Words>
  <Application>Microsoft Macintosh PowerPoint</Application>
  <PresentationFormat>Bildschirmpräsentation (4:3)</PresentationFormat>
  <Paragraphs>215</Paragraphs>
  <Slides>18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Thermal</vt:lpstr>
      <vt:lpstr>„Womit kann ich dienen?“  Sozialraumorientierung in der Pastoral?  Vortrag im Rahmen des Studienprojektes III von Lukas Nieß </vt:lpstr>
      <vt:lpstr>Zu meiner Person...</vt:lpstr>
      <vt:lpstr>Was auf Sie zukommt...</vt:lpstr>
      <vt:lpstr>Einstiegssituation: Der Ruf nach „sozialraumorientierter Pastoral“</vt:lpstr>
      <vt:lpstr>1. Begriffs(er)klärungen</vt:lpstr>
      <vt:lpstr>1. Begriffs(er)klärungen</vt:lpstr>
      <vt:lpstr>1. Begriffs(er)klärungen</vt:lpstr>
      <vt:lpstr>2. Soziale Arbeit: Der Weg zum „Fachansatz Sozialraumorientierung“</vt:lpstr>
      <vt:lpstr>3. Anleihen aus der Systemtheorie nach Niklas Luhmann </vt:lpstr>
      <vt:lpstr>3. Anleihen aus der Systemtheorie nach Niklas Luhmann </vt:lpstr>
      <vt:lpstr>4. Vier Paradigmen zum Verhältnis von Sozialwissenschaft und Pastoral</vt:lpstr>
      <vt:lpstr>5. Die fünf Prinzipien der Sozialraum-orientierung</vt:lpstr>
      <vt:lpstr>Ein Beispiel für „Sozialraumorientierung in der Pastoral“</vt:lpstr>
      <vt:lpstr>Ein Beispiel für „Sozialraumorientierte Pastoral“</vt:lpstr>
      <vt:lpstr>6. Konsequenzen für eine “Sozialraumorientierte Pastoral“</vt:lpstr>
      <vt:lpstr>6. Konsequenzen für eine “Sozialraumorientierte Pastoral“</vt:lpstr>
      <vt:lpstr>6. Konsequenzen für eine “Sozialraumorientierte Pastoral“</vt:lpstr>
      <vt:lpstr>Lektüretipps aus dem Internet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Ignatius von Loyola: eine Spiritualität für die Soziale Arbeit</dc:title>
  <dc:creator>Harald</dc:creator>
  <cp:lastModifiedBy>Harald Klein</cp:lastModifiedBy>
  <cp:revision>182</cp:revision>
  <dcterms:created xsi:type="dcterms:W3CDTF">2013-04-10T12:23:36Z</dcterms:created>
  <dcterms:modified xsi:type="dcterms:W3CDTF">2018-05-29T19:49:03Z</dcterms:modified>
</cp:coreProperties>
</file>